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2"/>
    <p:sldId id="257" r:id="rId3"/>
    <p:sldId id="258" r:id="rId4"/>
    <p:sldId id="259" r:id="rId5"/>
    <p:sldId id="261" r:id="rId6"/>
    <p:sldId id="262" r:id="rId7"/>
    <p:sldId id="260"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70"/>
    <p:restoredTop sz="62266"/>
  </p:normalViewPr>
  <p:slideViewPr>
    <p:cSldViewPr snapToGrid="0" snapToObjects="1">
      <p:cViewPr>
        <p:scale>
          <a:sx n="150" d="100"/>
          <a:sy n="150" d="100"/>
        </p:scale>
        <p:origin x="1152"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FAD3FB-1247-B74B-8F7A-5F68BCCCEE7D}" type="datetimeFigureOut">
              <a:rPr lang="en-US" smtClean="0"/>
              <a:t>5/9/21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6A8F4-BE7C-1649-BB12-5A1A52A031A0}" type="slidenum">
              <a:rPr lang="en-US" smtClean="0"/>
              <a:t>‹#›</a:t>
            </a:fld>
            <a:endParaRPr lang="en-US"/>
          </a:p>
        </p:txBody>
      </p:sp>
    </p:spTree>
    <p:extLst>
      <p:ext uri="{BB962C8B-B14F-4D97-AF65-F5344CB8AC3E}">
        <p14:creationId xmlns:p14="http://schemas.microsoft.com/office/powerpoint/2010/main" val="25181074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discuss how pairs were created</a:t>
            </a:r>
          </a:p>
          <a:p>
            <a:r>
              <a:rPr lang="en-US" dirty="0"/>
              <a:t>Discuss that the test data was split into easy, medium and hard (add pictures)</a:t>
            </a:r>
          </a:p>
        </p:txBody>
      </p:sp>
      <p:sp>
        <p:nvSpPr>
          <p:cNvPr id="4" name="Slide Number Placeholder 3"/>
          <p:cNvSpPr>
            <a:spLocks noGrp="1"/>
          </p:cNvSpPr>
          <p:nvPr>
            <p:ph type="sldNum" sz="quarter" idx="5"/>
          </p:nvPr>
        </p:nvSpPr>
        <p:spPr/>
        <p:txBody>
          <a:bodyPr/>
          <a:lstStyle/>
          <a:p>
            <a:fld id="{2286A8F4-BE7C-1649-BB12-5A1A52A031A0}" type="slidenum">
              <a:rPr lang="en-US" smtClean="0"/>
              <a:t>3</a:t>
            </a:fld>
            <a:endParaRPr lang="en-US"/>
          </a:p>
        </p:txBody>
      </p:sp>
    </p:spTree>
    <p:extLst>
      <p:ext uri="{BB962C8B-B14F-4D97-AF65-F5344CB8AC3E}">
        <p14:creationId xmlns:p14="http://schemas.microsoft.com/office/powerpoint/2010/main" val="41468324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Challenges:</a:t>
            </a:r>
          </a:p>
          <a:p>
            <a:r>
              <a:rPr lang="en-US" dirty="0"/>
              <a:t>	-had to make pairs ourselves</a:t>
            </a:r>
          </a:p>
          <a:p>
            <a:r>
              <a:rPr lang="en-US" dirty="0"/>
              <a:t>	-a lot of trouble getting the learning to transfer to the test set (did great at training and validation), don’t understand what is different about the distributions between training and testing and the paper didn’t give us hints</a:t>
            </a:r>
          </a:p>
          <a:p>
            <a:r>
              <a:rPr lang="en-US" dirty="0"/>
              <a:t>	-using handwritten SVM and </a:t>
            </a:r>
            <a:r>
              <a:rPr lang="en-US" dirty="0" err="1"/>
              <a:t>Softmax</a:t>
            </a:r>
            <a:r>
              <a:rPr lang="en-US" dirty="0"/>
              <a:t> so couldn’t easily implement things like Adam (we did try but weren’t seeing an improvement in accuracy)</a:t>
            </a:r>
          </a:p>
          <a:p>
            <a:r>
              <a:rPr lang="en-US" dirty="0"/>
              <a:t>	-wasn’t clear what data the paper was using or how they made pairs</a:t>
            </a:r>
          </a:p>
        </p:txBody>
      </p:sp>
      <p:sp>
        <p:nvSpPr>
          <p:cNvPr id="4" name="Slide Number Placeholder 3"/>
          <p:cNvSpPr>
            <a:spLocks noGrp="1"/>
          </p:cNvSpPr>
          <p:nvPr>
            <p:ph type="sldNum" sz="quarter" idx="5"/>
          </p:nvPr>
        </p:nvSpPr>
        <p:spPr/>
        <p:txBody>
          <a:bodyPr/>
          <a:lstStyle/>
          <a:p>
            <a:fld id="{2286A8F4-BE7C-1649-BB12-5A1A52A031A0}" type="slidenum">
              <a:rPr lang="en-US" smtClean="0"/>
              <a:t>4</a:t>
            </a:fld>
            <a:endParaRPr lang="en-US"/>
          </a:p>
        </p:txBody>
      </p:sp>
    </p:spTree>
    <p:extLst>
      <p:ext uri="{BB962C8B-B14F-4D97-AF65-F5344CB8AC3E}">
        <p14:creationId xmlns:p14="http://schemas.microsoft.com/office/powerpoint/2010/main" val="2036341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6A8F4-BE7C-1649-BB12-5A1A52A031A0}" type="slidenum">
              <a:rPr lang="en-US" smtClean="0"/>
              <a:t>5</a:t>
            </a:fld>
            <a:endParaRPr lang="en-US"/>
          </a:p>
        </p:txBody>
      </p:sp>
    </p:spTree>
    <p:extLst>
      <p:ext uri="{BB962C8B-B14F-4D97-AF65-F5344CB8AC3E}">
        <p14:creationId xmlns:p14="http://schemas.microsoft.com/office/powerpoint/2010/main" val="879841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5/9/21</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5/9/21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5/9/21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5/9/21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EC5A2-C99F-FF4B-A541-1945DF85A31F}"/>
              </a:ext>
            </a:extLst>
          </p:cNvPr>
          <p:cNvSpPr>
            <a:spLocks noGrp="1"/>
          </p:cNvSpPr>
          <p:nvPr>
            <p:ph type="ctrTitle"/>
          </p:nvPr>
        </p:nvSpPr>
        <p:spPr/>
        <p:txBody>
          <a:bodyPr/>
          <a:lstStyle/>
          <a:p>
            <a:r>
              <a:rPr lang="en-US" dirty="0"/>
              <a:t>Car Verification</a:t>
            </a:r>
          </a:p>
        </p:txBody>
      </p:sp>
      <p:sp>
        <p:nvSpPr>
          <p:cNvPr id="3" name="Subtitle 2">
            <a:extLst>
              <a:ext uri="{FF2B5EF4-FFF2-40B4-BE49-F238E27FC236}">
                <a16:creationId xmlns:a16="http://schemas.microsoft.com/office/drawing/2014/main" id="{06F57954-D4FA-D449-B9C0-A724248F5447}"/>
              </a:ext>
            </a:extLst>
          </p:cNvPr>
          <p:cNvSpPr>
            <a:spLocks noGrp="1"/>
          </p:cNvSpPr>
          <p:nvPr>
            <p:ph type="subTitle" idx="1"/>
          </p:nvPr>
        </p:nvSpPr>
        <p:spPr/>
        <p:txBody>
          <a:bodyPr/>
          <a:lstStyle/>
          <a:p>
            <a:r>
              <a:rPr lang="en-US" dirty="0" err="1"/>
              <a:t>PrinceWill</a:t>
            </a:r>
            <a:r>
              <a:rPr lang="en-US" dirty="0"/>
              <a:t> Okorie and Peter Rhodes</a:t>
            </a:r>
          </a:p>
        </p:txBody>
      </p:sp>
    </p:spTree>
    <p:extLst>
      <p:ext uri="{BB962C8B-B14F-4D97-AF65-F5344CB8AC3E}">
        <p14:creationId xmlns:p14="http://schemas.microsoft.com/office/powerpoint/2010/main" val="4210383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CBB38-D774-DF45-8238-9E6768695F3E}"/>
              </a:ext>
            </a:extLst>
          </p:cNvPr>
          <p:cNvSpPr>
            <a:spLocks noGrp="1"/>
          </p:cNvSpPr>
          <p:nvPr>
            <p:ph type="title"/>
          </p:nvPr>
        </p:nvSpPr>
        <p:spPr/>
        <p:txBody>
          <a:bodyPr/>
          <a:lstStyle/>
          <a:p>
            <a:r>
              <a:rPr lang="en-US" dirty="0"/>
              <a:t>INTRO</a:t>
            </a:r>
          </a:p>
        </p:txBody>
      </p:sp>
      <p:sp>
        <p:nvSpPr>
          <p:cNvPr id="3" name="Content Placeholder 2">
            <a:extLst>
              <a:ext uri="{FF2B5EF4-FFF2-40B4-BE49-F238E27FC236}">
                <a16:creationId xmlns:a16="http://schemas.microsoft.com/office/drawing/2014/main" id="{532962C5-0E6B-FB4A-B6DA-9DB7E4AFF3E1}"/>
              </a:ext>
            </a:extLst>
          </p:cNvPr>
          <p:cNvSpPr>
            <a:spLocks noGrp="1"/>
          </p:cNvSpPr>
          <p:nvPr>
            <p:ph idx="1"/>
          </p:nvPr>
        </p:nvSpPr>
        <p:spPr/>
        <p:txBody>
          <a:bodyPr/>
          <a:lstStyle/>
          <a:p>
            <a:r>
              <a:rPr lang="en-US" dirty="0"/>
              <a:t>Car verification is the process of predicting if two cars are of the same make and model</a:t>
            </a:r>
          </a:p>
          <a:p>
            <a:r>
              <a:rPr lang="en-US" dirty="0"/>
              <a:t>Replicating a portion of </a:t>
            </a:r>
            <a:r>
              <a:rPr lang="en-US" i="1" dirty="0"/>
              <a:t>A Large-Scale Car Dataset for Fine-Grained Categorization and Verification</a:t>
            </a:r>
            <a:r>
              <a:rPr lang="en-US" dirty="0"/>
              <a:t> by Yang et. al</a:t>
            </a:r>
            <a:endParaRPr lang="en-US" i="1" dirty="0"/>
          </a:p>
          <a:p>
            <a:r>
              <a:rPr lang="en-US" dirty="0"/>
              <a:t>Approach is to utilize a CNN as a feature extractor then make the prediction using SVM and </a:t>
            </a:r>
            <a:r>
              <a:rPr lang="en-US" dirty="0" err="1"/>
              <a:t>Softmax</a:t>
            </a:r>
            <a:endParaRPr lang="en-US" dirty="0"/>
          </a:p>
          <a:p>
            <a:r>
              <a:rPr lang="en-US" dirty="0"/>
              <a:t>Insert picture from our code of </a:t>
            </a:r>
            <a:br>
              <a:rPr lang="en-US" dirty="0"/>
            </a:br>
            <a:endParaRPr lang="en-US" dirty="0"/>
          </a:p>
        </p:txBody>
      </p:sp>
    </p:spTree>
    <p:extLst>
      <p:ext uri="{BB962C8B-B14F-4D97-AF65-F5344CB8AC3E}">
        <p14:creationId xmlns:p14="http://schemas.microsoft.com/office/powerpoint/2010/main" val="1626516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F29FE-E214-3648-B39F-0B3935044E1F}"/>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4CD36DBD-19D3-AF40-B00A-AF26E066708D}"/>
              </a:ext>
            </a:extLst>
          </p:cNvPr>
          <p:cNvSpPr>
            <a:spLocks noGrp="1"/>
          </p:cNvSpPr>
          <p:nvPr>
            <p:ph idx="1"/>
          </p:nvPr>
        </p:nvSpPr>
        <p:spPr/>
        <p:txBody>
          <a:bodyPr/>
          <a:lstStyle/>
          <a:p>
            <a:r>
              <a:rPr lang="en-US" dirty="0" err="1"/>
              <a:t>CompCars</a:t>
            </a:r>
            <a:r>
              <a:rPr lang="en-US" dirty="0"/>
              <a:t> is 208,826 images of 1716 car models collected from the web and surveillance cameras (only 78,126 images used)</a:t>
            </a:r>
          </a:p>
        </p:txBody>
      </p:sp>
      <p:graphicFrame>
        <p:nvGraphicFramePr>
          <p:cNvPr id="5" name="Table 4">
            <a:extLst>
              <a:ext uri="{FF2B5EF4-FFF2-40B4-BE49-F238E27FC236}">
                <a16:creationId xmlns:a16="http://schemas.microsoft.com/office/drawing/2014/main" id="{969E47C4-2176-BA4F-AB39-EACB50B8F2AE}"/>
              </a:ext>
            </a:extLst>
          </p:cNvPr>
          <p:cNvGraphicFramePr>
            <a:graphicFrameLocks noGrp="1"/>
          </p:cNvGraphicFramePr>
          <p:nvPr>
            <p:extLst>
              <p:ext uri="{D42A27DB-BD31-4B8C-83A1-F6EECF244321}">
                <p14:modId xmlns:p14="http://schemas.microsoft.com/office/powerpoint/2010/main" val="70432364"/>
              </p:ext>
            </p:extLst>
          </p:nvPr>
        </p:nvGraphicFramePr>
        <p:xfrm>
          <a:off x="1804086" y="2999358"/>
          <a:ext cx="6079525" cy="2225040"/>
        </p:xfrm>
        <a:graphic>
          <a:graphicData uri="http://schemas.openxmlformats.org/drawingml/2006/table">
            <a:tbl>
              <a:tblPr firstRow="1" bandRow="1">
                <a:tableStyleId>{5C22544A-7EE6-4342-B048-85BDC9FD1C3A}</a:tableStyleId>
              </a:tblPr>
              <a:tblGrid>
                <a:gridCol w="2004541">
                  <a:extLst>
                    <a:ext uri="{9D8B030D-6E8A-4147-A177-3AD203B41FA5}">
                      <a16:colId xmlns:a16="http://schemas.microsoft.com/office/drawing/2014/main" val="444187036"/>
                    </a:ext>
                  </a:extLst>
                </a:gridCol>
                <a:gridCol w="2032000">
                  <a:extLst>
                    <a:ext uri="{9D8B030D-6E8A-4147-A177-3AD203B41FA5}">
                      <a16:colId xmlns:a16="http://schemas.microsoft.com/office/drawing/2014/main" val="1182775455"/>
                    </a:ext>
                  </a:extLst>
                </a:gridCol>
                <a:gridCol w="2042984">
                  <a:extLst>
                    <a:ext uri="{9D8B030D-6E8A-4147-A177-3AD203B41FA5}">
                      <a16:colId xmlns:a16="http://schemas.microsoft.com/office/drawing/2014/main" val="2039212129"/>
                    </a:ext>
                  </a:extLst>
                </a:gridCol>
              </a:tblGrid>
              <a:tr h="370840">
                <a:tc>
                  <a:txBody>
                    <a:bodyPr/>
                    <a:lstStyle/>
                    <a:p>
                      <a:r>
                        <a:rPr lang="en-US" dirty="0"/>
                        <a:t>Data Set</a:t>
                      </a:r>
                    </a:p>
                  </a:txBody>
                  <a:tcPr/>
                </a:tc>
                <a:tc>
                  <a:txBody>
                    <a:bodyPr/>
                    <a:lstStyle/>
                    <a:p>
                      <a:r>
                        <a:rPr lang="en-US" dirty="0"/>
                        <a:t>Image Count</a:t>
                      </a:r>
                    </a:p>
                  </a:txBody>
                  <a:tcPr/>
                </a:tc>
                <a:tc>
                  <a:txBody>
                    <a:bodyPr/>
                    <a:lstStyle/>
                    <a:p>
                      <a:r>
                        <a:rPr lang="en-US" dirty="0"/>
                        <a:t>Model Count</a:t>
                      </a:r>
                    </a:p>
                  </a:txBody>
                  <a:tcPr/>
                </a:tc>
                <a:extLst>
                  <a:ext uri="{0D108BD9-81ED-4DB2-BD59-A6C34878D82A}">
                    <a16:rowId xmlns:a16="http://schemas.microsoft.com/office/drawing/2014/main" val="2347670427"/>
                  </a:ext>
                </a:extLst>
              </a:tr>
              <a:tr h="370840">
                <a:tc>
                  <a:txBody>
                    <a:bodyPr/>
                    <a:lstStyle/>
                    <a:p>
                      <a:r>
                        <a:rPr lang="en-US" dirty="0"/>
                        <a:t>Train</a:t>
                      </a:r>
                    </a:p>
                  </a:txBody>
                  <a:tcPr/>
                </a:tc>
                <a:tc>
                  <a:txBody>
                    <a:bodyPr/>
                    <a:lstStyle/>
                    <a:p>
                      <a:r>
                        <a:rPr lang="en-US" dirty="0"/>
                        <a:t>4,454</a:t>
                      </a:r>
                    </a:p>
                  </a:txBody>
                  <a:tcPr/>
                </a:tc>
                <a:tc>
                  <a:txBody>
                    <a:bodyPr/>
                    <a:lstStyle/>
                    <a:p>
                      <a:r>
                        <a:rPr lang="en-US" dirty="0"/>
                        <a:t>111</a:t>
                      </a:r>
                    </a:p>
                  </a:txBody>
                  <a:tcPr/>
                </a:tc>
                <a:extLst>
                  <a:ext uri="{0D108BD9-81ED-4DB2-BD59-A6C34878D82A}">
                    <a16:rowId xmlns:a16="http://schemas.microsoft.com/office/drawing/2014/main" val="3659041479"/>
                  </a:ext>
                </a:extLst>
              </a:tr>
              <a:tr h="370840">
                <a:tc>
                  <a:txBody>
                    <a:bodyPr/>
                    <a:lstStyle/>
                    <a:p>
                      <a:r>
                        <a:rPr lang="en-US" dirty="0"/>
                        <a:t>Train-Pairs (paper)</a:t>
                      </a:r>
                    </a:p>
                  </a:txBody>
                  <a:tcPr/>
                </a:tc>
                <a:tc>
                  <a:txBody>
                    <a:bodyPr/>
                    <a:lstStyle/>
                    <a:p>
                      <a:r>
                        <a:rPr lang="en-US" dirty="0"/>
                        <a:t>100,000</a:t>
                      </a:r>
                    </a:p>
                  </a:txBody>
                  <a:tcPr/>
                </a:tc>
                <a:tc>
                  <a:txBody>
                    <a:bodyPr/>
                    <a:lstStyle/>
                    <a:p>
                      <a:r>
                        <a:rPr lang="en-US" dirty="0"/>
                        <a:t>111</a:t>
                      </a:r>
                    </a:p>
                  </a:txBody>
                  <a:tcPr/>
                </a:tc>
                <a:extLst>
                  <a:ext uri="{0D108BD9-81ED-4DB2-BD59-A6C34878D82A}">
                    <a16:rowId xmlns:a16="http://schemas.microsoft.com/office/drawing/2014/main" val="945833488"/>
                  </a:ext>
                </a:extLst>
              </a:tr>
              <a:tr h="370840">
                <a:tc>
                  <a:txBody>
                    <a:bodyPr/>
                    <a:lstStyle/>
                    <a:p>
                      <a:r>
                        <a:rPr lang="en-US" dirty="0"/>
                        <a:t>Train-Pairs (us)</a:t>
                      </a:r>
                    </a:p>
                  </a:txBody>
                  <a:tcPr/>
                </a:tc>
                <a:tc>
                  <a:txBody>
                    <a:bodyPr/>
                    <a:lstStyle/>
                    <a:p>
                      <a:r>
                        <a:rPr lang="en-US" dirty="0"/>
                        <a:t>208,000</a:t>
                      </a:r>
                    </a:p>
                  </a:txBody>
                  <a:tcPr/>
                </a:tc>
                <a:tc>
                  <a:txBody>
                    <a:bodyPr/>
                    <a:lstStyle/>
                    <a:p>
                      <a:r>
                        <a:rPr lang="en-US" dirty="0"/>
                        <a:t>111</a:t>
                      </a:r>
                    </a:p>
                  </a:txBody>
                  <a:tcPr/>
                </a:tc>
                <a:extLst>
                  <a:ext uri="{0D108BD9-81ED-4DB2-BD59-A6C34878D82A}">
                    <a16:rowId xmlns:a16="http://schemas.microsoft.com/office/drawing/2014/main" val="1953967340"/>
                  </a:ext>
                </a:extLst>
              </a:tr>
              <a:tr h="370840">
                <a:tc>
                  <a:txBody>
                    <a:bodyPr/>
                    <a:lstStyle/>
                    <a:p>
                      <a:r>
                        <a:rPr lang="en-US" dirty="0"/>
                        <a:t>Test</a:t>
                      </a:r>
                    </a:p>
                  </a:txBody>
                  <a:tcPr/>
                </a:tc>
                <a:tc>
                  <a:txBody>
                    <a:bodyPr/>
                    <a:lstStyle/>
                    <a:p>
                      <a:r>
                        <a:rPr lang="en-US" dirty="0"/>
                        <a:t>22,236</a:t>
                      </a:r>
                    </a:p>
                  </a:txBody>
                  <a:tcPr/>
                </a:tc>
                <a:tc>
                  <a:txBody>
                    <a:bodyPr/>
                    <a:lstStyle/>
                    <a:p>
                      <a:r>
                        <a:rPr lang="en-US" dirty="0"/>
                        <a:t>1145</a:t>
                      </a:r>
                    </a:p>
                  </a:txBody>
                  <a:tcPr/>
                </a:tc>
                <a:extLst>
                  <a:ext uri="{0D108BD9-81ED-4DB2-BD59-A6C34878D82A}">
                    <a16:rowId xmlns:a16="http://schemas.microsoft.com/office/drawing/2014/main" val="101836764"/>
                  </a:ext>
                </a:extLst>
              </a:tr>
              <a:tr h="370840">
                <a:tc>
                  <a:txBody>
                    <a:bodyPr/>
                    <a:lstStyle/>
                    <a:p>
                      <a:r>
                        <a:rPr lang="en-US" dirty="0"/>
                        <a:t>Test-Pairs</a:t>
                      </a:r>
                    </a:p>
                  </a:txBody>
                  <a:tcPr/>
                </a:tc>
                <a:tc>
                  <a:txBody>
                    <a:bodyPr/>
                    <a:lstStyle/>
                    <a:p>
                      <a:r>
                        <a:rPr lang="en-US" dirty="0"/>
                        <a:t>60,000</a:t>
                      </a:r>
                    </a:p>
                  </a:txBody>
                  <a:tcPr/>
                </a:tc>
                <a:tc>
                  <a:txBody>
                    <a:bodyPr/>
                    <a:lstStyle/>
                    <a:p>
                      <a:r>
                        <a:rPr lang="en-US" dirty="0"/>
                        <a:t>1145</a:t>
                      </a:r>
                    </a:p>
                  </a:txBody>
                  <a:tcPr/>
                </a:tc>
                <a:extLst>
                  <a:ext uri="{0D108BD9-81ED-4DB2-BD59-A6C34878D82A}">
                    <a16:rowId xmlns:a16="http://schemas.microsoft.com/office/drawing/2014/main" val="1388208602"/>
                  </a:ext>
                </a:extLst>
              </a:tr>
            </a:tbl>
          </a:graphicData>
        </a:graphic>
      </p:graphicFrame>
    </p:spTree>
    <p:extLst>
      <p:ext uri="{BB962C8B-B14F-4D97-AF65-F5344CB8AC3E}">
        <p14:creationId xmlns:p14="http://schemas.microsoft.com/office/powerpoint/2010/main" val="679429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F8D0A-A151-A545-BB63-40A48BAB2EFC}"/>
              </a:ext>
            </a:extLst>
          </p:cNvPr>
          <p:cNvSpPr>
            <a:spLocks noGrp="1"/>
          </p:cNvSpPr>
          <p:nvPr>
            <p:ph type="title"/>
          </p:nvPr>
        </p:nvSpPr>
        <p:spPr/>
        <p:txBody>
          <a:bodyPr/>
          <a:lstStyle/>
          <a:p>
            <a:r>
              <a:rPr lang="en-US" dirty="0"/>
              <a:t>Results</a:t>
            </a:r>
          </a:p>
        </p:txBody>
      </p:sp>
      <p:graphicFrame>
        <p:nvGraphicFramePr>
          <p:cNvPr id="4" name="Content Placeholder 3">
            <a:extLst>
              <a:ext uri="{FF2B5EF4-FFF2-40B4-BE49-F238E27FC236}">
                <a16:creationId xmlns:a16="http://schemas.microsoft.com/office/drawing/2014/main" id="{33554E89-6266-6048-B343-04CDD686A743}"/>
              </a:ext>
            </a:extLst>
          </p:cNvPr>
          <p:cNvGraphicFramePr>
            <a:graphicFrameLocks noGrp="1"/>
          </p:cNvGraphicFramePr>
          <p:nvPr>
            <p:ph idx="1"/>
            <p:extLst>
              <p:ext uri="{D42A27DB-BD31-4B8C-83A1-F6EECF244321}">
                <p14:modId xmlns:p14="http://schemas.microsoft.com/office/powerpoint/2010/main" val="2290518555"/>
              </p:ext>
            </p:extLst>
          </p:nvPr>
        </p:nvGraphicFramePr>
        <p:xfrm>
          <a:off x="1450975" y="2016125"/>
          <a:ext cx="9604377" cy="2123440"/>
        </p:xfrm>
        <a:graphic>
          <a:graphicData uri="http://schemas.openxmlformats.org/drawingml/2006/table">
            <a:tbl>
              <a:tblPr firstRow="1" bandRow="1">
                <a:tableStyleId>{5C22544A-7EE6-4342-B048-85BDC9FD1C3A}</a:tableStyleId>
              </a:tblPr>
              <a:tblGrid>
                <a:gridCol w="1067153">
                  <a:extLst>
                    <a:ext uri="{9D8B030D-6E8A-4147-A177-3AD203B41FA5}">
                      <a16:colId xmlns:a16="http://schemas.microsoft.com/office/drawing/2014/main" val="3838126786"/>
                    </a:ext>
                  </a:extLst>
                </a:gridCol>
                <a:gridCol w="1067153">
                  <a:extLst>
                    <a:ext uri="{9D8B030D-6E8A-4147-A177-3AD203B41FA5}">
                      <a16:colId xmlns:a16="http://schemas.microsoft.com/office/drawing/2014/main" val="3253088426"/>
                    </a:ext>
                  </a:extLst>
                </a:gridCol>
                <a:gridCol w="1067153">
                  <a:extLst>
                    <a:ext uri="{9D8B030D-6E8A-4147-A177-3AD203B41FA5}">
                      <a16:colId xmlns:a16="http://schemas.microsoft.com/office/drawing/2014/main" val="3412667924"/>
                    </a:ext>
                  </a:extLst>
                </a:gridCol>
                <a:gridCol w="1067153">
                  <a:extLst>
                    <a:ext uri="{9D8B030D-6E8A-4147-A177-3AD203B41FA5}">
                      <a16:colId xmlns:a16="http://schemas.microsoft.com/office/drawing/2014/main" val="3745294352"/>
                    </a:ext>
                  </a:extLst>
                </a:gridCol>
                <a:gridCol w="1067153">
                  <a:extLst>
                    <a:ext uri="{9D8B030D-6E8A-4147-A177-3AD203B41FA5}">
                      <a16:colId xmlns:a16="http://schemas.microsoft.com/office/drawing/2014/main" val="151701174"/>
                    </a:ext>
                  </a:extLst>
                </a:gridCol>
                <a:gridCol w="1067153">
                  <a:extLst>
                    <a:ext uri="{9D8B030D-6E8A-4147-A177-3AD203B41FA5}">
                      <a16:colId xmlns:a16="http://schemas.microsoft.com/office/drawing/2014/main" val="230894101"/>
                    </a:ext>
                  </a:extLst>
                </a:gridCol>
                <a:gridCol w="1067153">
                  <a:extLst>
                    <a:ext uri="{9D8B030D-6E8A-4147-A177-3AD203B41FA5}">
                      <a16:colId xmlns:a16="http://schemas.microsoft.com/office/drawing/2014/main" val="1596976086"/>
                    </a:ext>
                  </a:extLst>
                </a:gridCol>
                <a:gridCol w="1067153">
                  <a:extLst>
                    <a:ext uri="{9D8B030D-6E8A-4147-A177-3AD203B41FA5}">
                      <a16:colId xmlns:a16="http://schemas.microsoft.com/office/drawing/2014/main" val="3294974110"/>
                    </a:ext>
                  </a:extLst>
                </a:gridCol>
                <a:gridCol w="1067153">
                  <a:extLst>
                    <a:ext uri="{9D8B030D-6E8A-4147-A177-3AD203B41FA5}">
                      <a16:colId xmlns:a16="http://schemas.microsoft.com/office/drawing/2014/main" val="1895062373"/>
                    </a:ext>
                  </a:extLst>
                </a:gridCol>
              </a:tblGrid>
              <a:tr h="370840">
                <a:tc>
                  <a:txBody>
                    <a:bodyPr/>
                    <a:lstStyle/>
                    <a:p>
                      <a:pPr algn="ctr"/>
                      <a:r>
                        <a:rPr lang="en-US" dirty="0"/>
                        <a:t>Model</a:t>
                      </a:r>
                    </a:p>
                  </a:txBody>
                  <a:tcPr/>
                </a:tc>
                <a:tc>
                  <a:txBody>
                    <a:bodyPr/>
                    <a:lstStyle/>
                    <a:p>
                      <a:pPr algn="ctr"/>
                      <a:r>
                        <a:rPr lang="en-US" dirty="0"/>
                        <a:t>Training Size</a:t>
                      </a:r>
                    </a:p>
                  </a:txBody>
                  <a:tcPr/>
                </a:tc>
                <a:tc>
                  <a:txBody>
                    <a:bodyPr/>
                    <a:lstStyle/>
                    <a:p>
                      <a:pPr algn="ctr"/>
                      <a:r>
                        <a:rPr lang="en-US" dirty="0"/>
                        <a:t>Val</a:t>
                      </a:r>
                    </a:p>
                    <a:p>
                      <a:pPr algn="ctr"/>
                      <a:r>
                        <a:rPr lang="en-US" dirty="0"/>
                        <a:t>Size</a:t>
                      </a:r>
                    </a:p>
                  </a:txBody>
                  <a:tcPr/>
                </a:tc>
                <a:tc>
                  <a:txBody>
                    <a:bodyPr/>
                    <a:lstStyle/>
                    <a:p>
                      <a:pPr algn="ctr"/>
                      <a:r>
                        <a:rPr lang="en-US" dirty="0"/>
                        <a:t>P2 Test Size</a:t>
                      </a:r>
                    </a:p>
                  </a:txBody>
                  <a:tcPr/>
                </a:tc>
                <a:tc>
                  <a:txBody>
                    <a:bodyPr/>
                    <a:lstStyle/>
                    <a:p>
                      <a:pPr algn="ctr"/>
                      <a:r>
                        <a:rPr lang="en-US" dirty="0"/>
                        <a:t>P3 Test Size</a:t>
                      </a:r>
                    </a:p>
                  </a:txBody>
                  <a:tcPr/>
                </a:tc>
                <a:tc>
                  <a:txBody>
                    <a:bodyPr/>
                    <a:lstStyle/>
                    <a:p>
                      <a:pPr algn="ctr"/>
                      <a:r>
                        <a:rPr lang="en-US" dirty="0"/>
                        <a:t>Train</a:t>
                      </a:r>
                    </a:p>
                    <a:p>
                      <a:pPr algn="ctr"/>
                      <a:r>
                        <a:rPr lang="en-US" dirty="0"/>
                        <a:t>Acc.</a:t>
                      </a:r>
                    </a:p>
                  </a:txBody>
                  <a:tcPr/>
                </a:tc>
                <a:tc>
                  <a:txBody>
                    <a:bodyPr/>
                    <a:lstStyle/>
                    <a:p>
                      <a:pPr algn="ctr"/>
                      <a:r>
                        <a:rPr lang="en-US" dirty="0"/>
                        <a:t>Val</a:t>
                      </a:r>
                    </a:p>
                    <a:p>
                      <a:pPr algn="ctr"/>
                      <a:r>
                        <a:rPr lang="en-US" dirty="0"/>
                        <a:t>Acc.</a:t>
                      </a:r>
                    </a:p>
                  </a:txBody>
                  <a:tcPr/>
                </a:tc>
                <a:tc>
                  <a:txBody>
                    <a:bodyPr/>
                    <a:lstStyle/>
                    <a:p>
                      <a:pPr algn="ctr"/>
                      <a:r>
                        <a:rPr lang="en-US" dirty="0"/>
                        <a:t>P2 Test Acc.</a:t>
                      </a:r>
                    </a:p>
                  </a:txBody>
                  <a:tcPr/>
                </a:tc>
                <a:tc>
                  <a:txBody>
                    <a:bodyPr/>
                    <a:lstStyle/>
                    <a:p>
                      <a:pPr algn="ctr"/>
                      <a:r>
                        <a:rPr lang="en-US" dirty="0"/>
                        <a:t>P3 Test Acc.</a:t>
                      </a:r>
                    </a:p>
                  </a:txBody>
                  <a:tcPr/>
                </a:tc>
                <a:extLst>
                  <a:ext uri="{0D108BD9-81ED-4DB2-BD59-A6C34878D82A}">
                    <a16:rowId xmlns:a16="http://schemas.microsoft.com/office/drawing/2014/main" val="2619609422"/>
                  </a:ext>
                </a:extLst>
              </a:tr>
              <a:tr h="370840">
                <a:tc>
                  <a:txBody>
                    <a:bodyPr/>
                    <a:lstStyle/>
                    <a:p>
                      <a:pPr algn="ctr"/>
                      <a:r>
                        <a:rPr lang="en-US" dirty="0"/>
                        <a:t>SVM</a:t>
                      </a:r>
                    </a:p>
                  </a:txBody>
                  <a:tcPr/>
                </a:tc>
                <a:tc>
                  <a:txBody>
                    <a:bodyPr/>
                    <a:lstStyle/>
                    <a:p>
                      <a:pPr algn="ctr" fontAlgn="b"/>
                      <a:r>
                        <a:rPr lang="en-US" sz="1200" b="0" i="0" u="none" strike="noStrike" dirty="0">
                          <a:solidFill>
                            <a:srgbClr val="000000"/>
                          </a:solidFill>
                          <a:effectLst/>
                          <a:latin typeface="Calibri" panose="020F0502020204030204" pitchFamily="34" charset="0"/>
                        </a:rPr>
                        <a:t>3563</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891</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NA</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NA</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88.54</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86.10</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NA</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~50</a:t>
                      </a:r>
                    </a:p>
                  </a:txBody>
                  <a:tcPr marL="9525" marR="9525" marT="9525" marB="0" anchor="b"/>
                </a:tc>
                <a:extLst>
                  <a:ext uri="{0D108BD9-81ED-4DB2-BD59-A6C34878D82A}">
                    <a16:rowId xmlns:a16="http://schemas.microsoft.com/office/drawing/2014/main" val="615574530"/>
                  </a:ext>
                </a:extLst>
              </a:tr>
              <a:tr h="370840">
                <a:tc>
                  <a:txBody>
                    <a:bodyPr/>
                    <a:lstStyle/>
                    <a:p>
                      <a:pPr algn="ctr"/>
                      <a:r>
                        <a:rPr lang="en-US" dirty="0"/>
                        <a:t>SVM</a:t>
                      </a:r>
                    </a:p>
                  </a:txBody>
                  <a:tcPr/>
                </a:tc>
                <a:tc>
                  <a:txBody>
                    <a:bodyPr/>
                    <a:lstStyle/>
                    <a:p>
                      <a:pPr algn="ctr" fontAlgn="b"/>
                      <a:r>
                        <a:rPr lang="en-US" sz="1200" b="0" i="0" u="none" strike="noStrike" dirty="0">
                          <a:solidFill>
                            <a:srgbClr val="000000"/>
                          </a:solidFill>
                          <a:effectLst/>
                          <a:latin typeface="Calibri" panose="020F0502020204030204" pitchFamily="34" charset="0"/>
                        </a:rPr>
                        <a:t>152807</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38202</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21224</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20000</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65.50</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65.65</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65.10</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47.88</a:t>
                      </a:r>
                    </a:p>
                  </a:txBody>
                  <a:tcPr marL="9525" marR="9525" marT="9525" marB="0" anchor="b"/>
                </a:tc>
                <a:extLst>
                  <a:ext uri="{0D108BD9-81ED-4DB2-BD59-A6C34878D82A}">
                    <a16:rowId xmlns:a16="http://schemas.microsoft.com/office/drawing/2014/main" val="261264799"/>
                  </a:ext>
                </a:extLst>
              </a:tr>
              <a:tr h="370840">
                <a:tc>
                  <a:txBody>
                    <a:bodyPr/>
                    <a:lstStyle/>
                    <a:p>
                      <a:pPr algn="ctr"/>
                      <a:r>
                        <a:rPr lang="en-US" dirty="0" err="1"/>
                        <a:t>Softmax</a:t>
                      </a:r>
                      <a:endParaRPr lang="en-US" dirty="0"/>
                    </a:p>
                  </a:txBody>
                  <a:tcPr/>
                </a:tc>
                <a:tc>
                  <a:txBody>
                    <a:bodyPr/>
                    <a:lstStyle/>
                    <a:p>
                      <a:pPr algn="ctr" fontAlgn="b"/>
                      <a:r>
                        <a:rPr lang="en-US" sz="1200" b="0" i="0" u="none" strike="noStrike" dirty="0">
                          <a:solidFill>
                            <a:srgbClr val="000000"/>
                          </a:solidFill>
                          <a:effectLst/>
                          <a:latin typeface="Calibri" panose="020F0502020204030204" pitchFamily="34" charset="0"/>
                        </a:rPr>
                        <a:t>3563</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891</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NA</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NA</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89.66</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89.24</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NA</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~50</a:t>
                      </a:r>
                    </a:p>
                  </a:txBody>
                  <a:tcPr marL="9525" marR="9525" marT="9525" marB="0" anchor="b"/>
                </a:tc>
                <a:extLst>
                  <a:ext uri="{0D108BD9-81ED-4DB2-BD59-A6C34878D82A}">
                    <a16:rowId xmlns:a16="http://schemas.microsoft.com/office/drawing/2014/main" val="3438564801"/>
                  </a:ext>
                </a:extLst>
              </a:tr>
              <a:tr h="370840">
                <a:tc>
                  <a:txBody>
                    <a:bodyPr/>
                    <a:lstStyle/>
                    <a:p>
                      <a:pPr algn="ctr"/>
                      <a:r>
                        <a:rPr lang="en-US" dirty="0" err="1"/>
                        <a:t>Softmax</a:t>
                      </a:r>
                      <a:endParaRPr lang="en-US" dirty="0"/>
                    </a:p>
                  </a:txBody>
                  <a:tcPr/>
                </a:tc>
                <a:tc>
                  <a:txBody>
                    <a:bodyPr/>
                    <a:lstStyle/>
                    <a:p>
                      <a:pPr algn="ctr" fontAlgn="b"/>
                      <a:r>
                        <a:rPr lang="en-US" sz="1200" b="0" i="0" u="none" strike="noStrike" dirty="0">
                          <a:solidFill>
                            <a:srgbClr val="000000"/>
                          </a:solidFill>
                          <a:effectLst/>
                          <a:latin typeface="Calibri" panose="020F0502020204030204" pitchFamily="34" charset="0"/>
                        </a:rPr>
                        <a:t>152807</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38202</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21224</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20000</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65.11</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65.45</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64.78</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47.66</a:t>
                      </a:r>
                    </a:p>
                  </a:txBody>
                  <a:tcPr marL="9525" marR="9525" marT="9525" marB="0" anchor="b"/>
                </a:tc>
                <a:extLst>
                  <a:ext uri="{0D108BD9-81ED-4DB2-BD59-A6C34878D82A}">
                    <a16:rowId xmlns:a16="http://schemas.microsoft.com/office/drawing/2014/main" val="3311268100"/>
                  </a:ext>
                </a:extLst>
              </a:tr>
            </a:tbl>
          </a:graphicData>
        </a:graphic>
      </p:graphicFrame>
    </p:spTree>
    <p:extLst>
      <p:ext uri="{BB962C8B-B14F-4D97-AF65-F5344CB8AC3E}">
        <p14:creationId xmlns:p14="http://schemas.microsoft.com/office/powerpoint/2010/main" val="1361948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B65E1-ED16-EE4D-9C18-8E7AC41637CB}"/>
              </a:ext>
            </a:extLst>
          </p:cNvPr>
          <p:cNvSpPr>
            <a:spLocks noGrp="1"/>
          </p:cNvSpPr>
          <p:nvPr>
            <p:ph type="title"/>
          </p:nvPr>
        </p:nvSpPr>
        <p:spPr>
          <a:xfrm>
            <a:off x="1294362" y="392728"/>
            <a:ext cx="9603275" cy="1049235"/>
          </a:xfrm>
        </p:spPr>
        <p:txBody>
          <a:bodyPr/>
          <a:lstStyle/>
          <a:p>
            <a:r>
              <a:rPr lang="en-US"/>
              <a:t>Verifications our model got right</a:t>
            </a:r>
            <a:endParaRPr lang="en-US" dirty="0"/>
          </a:p>
        </p:txBody>
      </p:sp>
      <p:pic>
        <p:nvPicPr>
          <p:cNvPr id="5" name="Content Placeholder 4" descr="A collage of a car accident&#10;&#10;Description automatically generated with low confidence">
            <a:extLst>
              <a:ext uri="{FF2B5EF4-FFF2-40B4-BE49-F238E27FC236}">
                <a16:creationId xmlns:a16="http://schemas.microsoft.com/office/drawing/2014/main" id="{C47D8568-502A-234A-966C-A394164D72ED}"/>
              </a:ext>
            </a:extLst>
          </p:cNvPr>
          <p:cNvPicPr>
            <a:picLocks noGrp="1" noChangeAspect="1"/>
          </p:cNvPicPr>
          <p:nvPr>
            <p:ph idx="1"/>
          </p:nvPr>
        </p:nvPicPr>
        <p:blipFill>
          <a:blip r:embed="rId3"/>
          <a:stretch>
            <a:fillRect/>
          </a:stretch>
        </p:blipFill>
        <p:spPr>
          <a:xfrm>
            <a:off x="932689" y="1853753"/>
            <a:ext cx="4070227" cy="4871619"/>
          </a:xfrm>
        </p:spPr>
      </p:pic>
      <p:pic>
        <p:nvPicPr>
          <p:cNvPr id="7" name="Picture 6" descr="A collage of a car accident&#10;&#10;Description automatically generated with low confidence">
            <a:extLst>
              <a:ext uri="{FF2B5EF4-FFF2-40B4-BE49-F238E27FC236}">
                <a16:creationId xmlns:a16="http://schemas.microsoft.com/office/drawing/2014/main" id="{055CAAAF-1DFA-0648-A698-F631A17ED93C}"/>
              </a:ext>
            </a:extLst>
          </p:cNvPr>
          <p:cNvPicPr>
            <a:picLocks noChangeAspect="1"/>
          </p:cNvPicPr>
          <p:nvPr/>
        </p:nvPicPr>
        <p:blipFill>
          <a:blip r:embed="rId4"/>
          <a:stretch>
            <a:fillRect/>
          </a:stretch>
        </p:blipFill>
        <p:spPr>
          <a:xfrm>
            <a:off x="6253215" y="1844953"/>
            <a:ext cx="4070227" cy="4974722"/>
          </a:xfrm>
          <a:prstGeom prst="rect">
            <a:avLst/>
          </a:prstGeom>
        </p:spPr>
      </p:pic>
      <p:sp>
        <p:nvSpPr>
          <p:cNvPr id="10" name="TextBox 9">
            <a:extLst>
              <a:ext uri="{FF2B5EF4-FFF2-40B4-BE49-F238E27FC236}">
                <a16:creationId xmlns:a16="http://schemas.microsoft.com/office/drawing/2014/main" id="{EB534097-CC2D-0445-8247-4B63AF30C781}"/>
              </a:ext>
            </a:extLst>
          </p:cNvPr>
          <p:cNvSpPr txBox="1"/>
          <p:nvPr/>
        </p:nvSpPr>
        <p:spPr>
          <a:xfrm>
            <a:off x="2360024" y="1474793"/>
            <a:ext cx="1280160" cy="369332"/>
          </a:xfrm>
          <a:prstGeom prst="rect">
            <a:avLst/>
          </a:prstGeom>
          <a:noFill/>
        </p:spPr>
        <p:txBody>
          <a:bodyPr wrap="square" rtlCol="0">
            <a:spAutoFit/>
          </a:bodyPr>
          <a:lstStyle/>
          <a:p>
            <a:r>
              <a:rPr lang="en-US"/>
              <a:t>Part II</a:t>
            </a:r>
            <a:endParaRPr lang="en-US" dirty="0"/>
          </a:p>
        </p:txBody>
      </p:sp>
      <p:sp>
        <p:nvSpPr>
          <p:cNvPr id="71" name="TextBox 70">
            <a:extLst>
              <a:ext uri="{FF2B5EF4-FFF2-40B4-BE49-F238E27FC236}">
                <a16:creationId xmlns:a16="http://schemas.microsoft.com/office/drawing/2014/main" id="{6F1F84C8-6384-214C-B69A-9CC149E77165}"/>
              </a:ext>
            </a:extLst>
          </p:cNvPr>
          <p:cNvSpPr txBox="1"/>
          <p:nvPr/>
        </p:nvSpPr>
        <p:spPr>
          <a:xfrm>
            <a:off x="7911738" y="1441963"/>
            <a:ext cx="1280160" cy="369332"/>
          </a:xfrm>
          <a:prstGeom prst="rect">
            <a:avLst/>
          </a:prstGeom>
          <a:noFill/>
        </p:spPr>
        <p:txBody>
          <a:bodyPr wrap="square" rtlCol="0">
            <a:spAutoFit/>
          </a:bodyPr>
          <a:lstStyle/>
          <a:p>
            <a:r>
              <a:rPr lang="en-US"/>
              <a:t>Part III</a:t>
            </a:r>
            <a:endParaRPr lang="en-US" dirty="0"/>
          </a:p>
        </p:txBody>
      </p:sp>
    </p:spTree>
    <p:extLst>
      <p:ext uri="{BB962C8B-B14F-4D97-AF65-F5344CB8AC3E}">
        <p14:creationId xmlns:p14="http://schemas.microsoft.com/office/powerpoint/2010/main" val="1107350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D947A-5B03-2141-B077-E98ECBB7AF3D}"/>
              </a:ext>
            </a:extLst>
          </p:cNvPr>
          <p:cNvSpPr>
            <a:spLocks noGrp="1"/>
          </p:cNvSpPr>
          <p:nvPr>
            <p:ph type="title"/>
          </p:nvPr>
        </p:nvSpPr>
        <p:spPr/>
        <p:txBody>
          <a:bodyPr/>
          <a:lstStyle/>
          <a:p>
            <a:r>
              <a:rPr lang="en-US" dirty="0"/>
              <a:t>Verifications our model got wrong</a:t>
            </a:r>
          </a:p>
        </p:txBody>
      </p:sp>
      <p:pic>
        <p:nvPicPr>
          <p:cNvPr id="5" name="Content Placeholder 4" descr="A collage of a car accident&#10;&#10;Description automatically generated with low confidence">
            <a:extLst>
              <a:ext uri="{FF2B5EF4-FFF2-40B4-BE49-F238E27FC236}">
                <a16:creationId xmlns:a16="http://schemas.microsoft.com/office/drawing/2014/main" id="{861A35F1-BB66-E446-948A-C887D016B645}"/>
              </a:ext>
            </a:extLst>
          </p:cNvPr>
          <p:cNvPicPr>
            <a:picLocks noGrp="1" noChangeAspect="1"/>
          </p:cNvPicPr>
          <p:nvPr>
            <p:ph idx="1"/>
          </p:nvPr>
        </p:nvPicPr>
        <p:blipFill>
          <a:blip r:embed="rId2"/>
          <a:stretch>
            <a:fillRect/>
          </a:stretch>
        </p:blipFill>
        <p:spPr>
          <a:xfrm>
            <a:off x="1202267" y="1917665"/>
            <a:ext cx="3742266" cy="4573880"/>
          </a:xfrm>
        </p:spPr>
      </p:pic>
      <p:pic>
        <p:nvPicPr>
          <p:cNvPr id="7" name="Picture 6" descr="Graphical user interface&#10;&#10;Description automatically generated">
            <a:extLst>
              <a:ext uri="{FF2B5EF4-FFF2-40B4-BE49-F238E27FC236}">
                <a16:creationId xmlns:a16="http://schemas.microsoft.com/office/drawing/2014/main" id="{D7DB1D00-9DC0-7440-A1C8-9D0AC5C09878}"/>
              </a:ext>
            </a:extLst>
          </p:cNvPr>
          <p:cNvPicPr>
            <a:picLocks noChangeAspect="1"/>
          </p:cNvPicPr>
          <p:nvPr/>
        </p:nvPicPr>
        <p:blipFill>
          <a:blip r:embed="rId3"/>
          <a:stretch>
            <a:fillRect/>
          </a:stretch>
        </p:blipFill>
        <p:spPr>
          <a:xfrm>
            <a:off x="6691029" y="1964514"/>
            <a:ext cx="3742266" cy="4573880"/>
          </a:xfrm>
          <a:prstGeom prst="rect">
            <a:avLst/>
          </a:prstGeom>
        </p:spPr>
      </p:pic>
      <p:sp>
        <p:nvSpPr>
          <p:cNvPr id="8" name="TextBox 7">
            <a:extLst>
              <a:ext uri="{FF2B5EF4-FFF2-40B4-BE49-F238E27FC236}">
                <a16:creationId xmlns:a16="http://schemas.microsoft.com/office/drawing/2014/main" id="{51D5F722-730F-8E42-A03D-A0774995E0E9}"/>
              </a:ext>
            </a:extLst>
          </p:cNvPr>
          <p:cNvSpPr txBox="1"/>
          <p:nvPr/>
        </p:nvSpPr>
        <p:spPr>
          <a:xfrm>
            <a:off x="2565400" y="1557867"/>
            <a:ext cx="1286933" cy="369332"/>
          </a:xfrm>
          <a:prstGeom prst="rect">
            <a:avLst/>
          </a:prstGeom>
          <a:noFill/>
        </p:spPr>
        <p:txBody>
          <a:bodyPr wrap="square" rtlCol="0">
            <a:spAutoFit/>
          </a:bodyPr>
          <a:lstStyle/>
          <a:p>
            <a:r>
              <a:rPr lang="en-US" dirty="0"/>
              <a:t>Part II</a:t>
            </a:r>
          </a:p>
        </p:txBody>
      </p:sp>
      <p:sp>
        <p:nvSpPr>
          <p:cNvPr id="9" name="TextBox 8">
            <a:extLst>
              <a:ext uri="{FF2B5EF4-FFF2-40B4-BE49-F238E27FC236}">
                <a16:creationId xmlns:a16="http://schemas.microsoft.com/office/drawing/2014/main" id="{B3D09130-2038-1F47-8FD0-3BEE9EF35067}"/>
              </a:ext>
            </a:extLst>
          </p:cNvPr>
          <p:cNvSpPr txBox="1"/>
          <p:nvPr/>
        </p:nvSpPr>
        <p:spPr>
          <a:xfrm>
            <a:off x="8178800" y="1521145"/>
            <a:ext cx="1286933" cy="369332"/>
          </a:xfrm>
          <a:prstGeom prst="rect">
            <a:avLst/>
          </a:prstGeom>
          <a:noFill/>
        </p:spPr>
        <p:txBody>
          <a:bodyPr wrap="square" rtlCol="0">
            <a:spAutoFit/>
          </a:bodyPr>
          <a:lstStyle/>
          <a:p>
            <a:r>
              <a:rPr lang="en-US" dirty="0"/>
              <a:t>Part III</a:t>
            </a:r>
          </a:p>
        </p:txBody>
      </p:sp>
    </p:spTree>
    <p:extLst>
      <p:ext uri="{BB962C8B-B14F-4D97-AF65-F5344CB8AC3E}">
        <p14:creationId xmlns:p14="http://schemas.microsoft.com/office/powerpoint/2010/main" val="1854010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A0142-9177-4347-BDDA-267BF25CAD85}"/>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424A6C9A-F2A5-5740-9CE1-24548F8E47FC}"/>
              </a:ext>
            </a:extLst>
          </p:cNvPr>
          <p:cNvSpPr>
            <a:spLocks noGrp="1"/>
          </p:cNvSpPr>
          <p:nvPr>
            <p:ph idx="1"/>
          </p:nvPr>
        </p:nvSpPr>
        <p:spPr/>
        <p:txBody>
          <a:bodyPr/>
          <a:lstStyle/>
          <a:p>
            <a:r>
              <a:rPr lang="en-US" dirty="0"/>
              <a:t>Our models appear to have done better than the verification accuracy would have led us to believe</a:t>
            </a:r>
          </a:p>
          <a:p>
            <a:r>
              <a:rPr lang="en-US" dirty="0"/>
              <a:t>It can be very difficult to accurately predict test data (1145 car models) that is from a different distribution than the training data (111 car models)</a:t>
            </a:r>
          </a:p>
          <a:p>
            <a:r>
              <a:rPr lang="en-US" dirty="0"/>
              <a:t>Feature extraction works well, but make sure that you significantly limit the number of features unless you have no time constraints</a:t>
            </a:r>
          </a:p>
        </p:txBody>
      </p:sp>
    </p:spTree>
    <p:extLst>
      <p:ext uri="{BB962C8B-B14F-4D97-AF65-F5344CB8AC3E}">
        <p14:creationId xmlns:p14="http://schemas.microsoft.com/office/powerpoint/2010/main" val="354563780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61</TotalTime>
  <Words>388</Words>
  <Application>Microsoft Macintosh PowerPoint</Application>
  <PresentationFormat>Widescreen</PresentationFormat>
  <Paragraphs>96</Paragraphs>
  <Slides>7</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Gill Sans MT</vt:lpstr>
      <vt:lpstr>Gallery</vt:lpstr>
      <vt:lpstr>Car Verification</vt:lpstr>
      <vt:lpstr>INTRO</vt:lpstr>
      <vt:lpstr>Data</vt:lpstr>
      <vt:lpstr>Results</vt:lpstr>
      <vt:lpstr>Verifications our model got right</vt:lpstr>
      <vt:lpstr>Verifications our model got wrong</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Verification</dc:title>
  <dc:creator>Microsoft Office User</dc:creator>
  <cp:lastModifiedBy>Microsoft Office User</cp:lastModifiedBy>
  <cp:revision>22</cp:revision>
  <dcterms:created xsi:type="dcterms:W3CDTF">2021-05-09T04:30:56Z</dcterms:created>
  <dcterms:modified xsi:type="dcterms:W3CDTF">2021-05-10T04:50:33Z</dcterms:modified>
</cp:coreProperties>
</file>

<file path=docProps/thumbnail.jpeg>
</file>